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4" r:id="rId2"/>
    <p:sldId id="265" r:id="rId3"/>
    <p:sldId id="266" r:id="rId4"/>
    <p:sldId id="267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89"/>
    <p:restoredTop sz="94671"/>
  </p:normalViewPr>
  <p:slideViewPr>
    <p:cSldViewPr snapToGrid="0" snapToObjects="1">
      <p:cViewPr>
        <p:scale>
          <a:sx n="124" d="100"/>
          <a:sy n="124" d="100"/>
        </p:scale>
        <p:origin x="109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983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07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56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39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29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5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3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0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43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22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55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9BD2C-77DD-154C-83AC-6587BE34EB53}" type="datetimeFigureOut">
              <a:rPr lang="en-US" smtClean="0"/>
              <a:t>6/13/16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6A477-F958-5F45-A87D-B59DD830F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95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154112" y="10274"/>
            <a:ext cx="6503543" cy="6886026"/>
            <a:chOff x="154112" y="10274"/>
            <a:chExt cx="6503543" cy="6886026"/>
          </a:xfrm>
        </p:grpSpPr>
        <p:sp>
          <p:nvSpPr>
            <p:cNvPr id="13" name="Rounded Rectangle 12"/>
            <p:cNvSpPr/>
            <p:nvPr/>
          </p:nvSpPr>
          <p:spPr>
            <a:xfrm>
              <a:off x="154113" y="10274"/>
              <a:ext cx="6503542" cy="5909011"/>
            </a:xfrm>
            <a:prstGeom prst="roundRect">
              <a:avLst>
                <a:gd name="adj" fmla="val 1282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87658" y="178733"/>
              <a:ext cx="137160" cy="13716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470880" y="178733"/>
              <a:ext cx="137160" cy="137160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64376" y="178733"/>
              <a:ext cx="137160" cy="137160"/>
            </a:xfrm>
            <a:prstGeom prst="ellipse">
              <a:avLst/>
            </a:prstGeom>
            <a:solidFill>
              <a:srgbClr val="92D05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938378" y="135603"/>
              <a:ext cx="1335204" cy="663749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191803" y="231814"/>
              <a:ext cx="915124" cy="880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Journals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2" name="Oval 61"/>
            <p:cNvSpPr/>
            <p:nvPr/>
          </p:nvSpPr>
          <p:spPr>
            <a:xfrm>
              <a:off x="1018150" y="175277"/>
              <a:ext cx="201168" cy="201168"/>
            </a:xfrm>
            <a:prstGeom prst="ellips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1</a:t>
              </a:r>
              <a:endPara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2272656" y="135603"/>
              <a:ext cx="1335204" cy="663749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546275" y="231814"/>
              <a:ext cx="915124" cy="880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Supplier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2372622" y="175277"/>
              <a:ext cx="201168" cy="201168"/>
            </a:xfrm>
            <a:prstGeom prst="ellips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2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3606228" y="135603"/>
              <a:ext cx="1335204" cy="663749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3872936" y="237103"/>
              <a:ext cx="1059952" cy="775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Keyword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6" name="Oval 75"/>
            <p:cNvSpPr/>
            <p:nvPr/>
          </p:nvSpPr>
          <p:spPr>
            <a:xfrm>
              <a:off x="3699283" y="175277"/>
              <a:ext cx="201168" cy="201168"/>
            </a:xfrm>
            <a:prstGeom prst="ellips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3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154113" y="483509"/>
              <a:ext cx="6503542" cy="6412791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4217867" y="134824"/>
              <a:ext cx="2295950" cy="846971"/>
              <a:chOff x="604443" y="704101"/>
              <a:chExt cx="1572357" cy="846971"/>
            </a:xfrm>
          </p:grpSpPr>
          <p:sp>
            <p:nvSpPr>
              <p:cNvPr id="91" name="Rounded Rectangle 90"/>
              <p:cNvSpPr/>
              <p:nvPr/>
            </p:nvSpPr>
            <p:spPr>
              <a:xfrm>
                <a:off x="1099334" y="704101"/>
                <a:ext cx="914400" cy="663749"/>
              </a:xfrm>
              <a:prstGeom prst="roundRect">
                <a:avLst>
                  <a:gd name="adj" fmla="val 28685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604443" y="1066797"/>
                <a:ext cx="1572357" cy="484275"/>
              </a:xfrm>
              <a:prstGeom prst="roundRect">
                <a:avLst>
                  <a:gd name="adj" fmla="val 2868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3" name="Rectangle 92"/>
            <p:cNvSpPr/>
            <p:nvPr/>
          </p:nvSpPr>
          <p:spPr>
            <a:xfrm>
              <a:off x="5174759" y="243665"/>
              <a:ext cx="1160624" cy="850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Cell line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94" name="Oval 93"/>
            <p:cNvSpPr/>
            <p:nvPr/>
          </p:nvSpPr>
          <p:spPr>
            <a:xfrm>
              <a:off x="5031928" y="181840"/>
              <a:ext cx="201168" cy="201168"/>
            </a:xfrm>
            <a:prstGeom prst="ellips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4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grpSp>
          <p:nvGrpSpPr>
            <p:cNvPr id="95" name="Group 94"/>
            <p:cNvGrpSpPr/>
            <p:nvPr/>
          </p:nvGrpSpPr>
          <p:grpSpPr>
            <a:xfrm>
              <a:off x="339028" y="1627900"/>
              <a:ext cx="6174786" cy="555196"/>
              <a:chOff x="154095" y="5990872"/>
              <a:chExt cx="6174786" cy="555196"/>
            </a:xfrm>
            <a:solidFill>
              <a:schemeClr val="accent1">
                <a:lumMod val="40000"/>
                <a:lumOff val="60000"/>
              </a:schemeClr>
            </a:solidFill>
          </p:grpSpPr>
          <p:grpSp>
            <p:nvGrpSpPr>
              <p:cNvPr id="96" name="Group 95"/>
              <p:cNvGrpSpPr/>
              <p:nvPr/>
            </p:nvGrpSpPr>
            <p:grpSpPr>
              <a:xfrm>
                <a:off x="154095" y="5990872"/>
                <a:ext cx="6174786" cy="555196"/>
                <a:chOff x="167097" y="5384518"/>
                <a:chExt cx="5297827" cy="1110179"/>
              </a:xfrm>
              <a:grpFill/>
            </p:grpSpPr>
            <p:sp>
              <p:nvSpPr>
                <p:cNvPr id="98" name="Rectangle 97"/>
                <p:cNvSpPr/>
                <p:nvPr/>
              </p:nvSpPr>
              <p:spPr>
                <a:xfrm>
                  <a:off x="167097" y="5384518"/>
                  <a:ext cx="4742484" cy="1110177"/>
                </a:xfrm>
                <a:prstGeom prst="rect">
                  <a:avLst/>
                </a:prstGeom>
                <a:grp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sz="1600" dirty="0" smtClean="0">
                      <a:solidFill>
                        <a:schemeClr val="bg1">
                          <a:lumMod val="50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Commercial Cell Supplier in the US </a:t>
                  </a:r>
                  <a:endParaRPr lang="en-US" sz="1600" dirty="0">
                    <a:solidFill>
                      <a:schemeClr val="bg1">
                        <a:lumMod val="50000"/>
                      </a:schemeClr>
                    </a:solidFill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  <p:sp>
              <p:nvSpPr>
                <p:cNvPr id="99" name="Rectangle 98"/>
                <p:cNvSpPr/>
                <p:nvPr/>
              </p:nvSpPr>
              <p:spPr>
                <a:xfrm>
                  <a:off x="4909581" y="5384518"/>
                  <a:ext cx="555343" cy="1110179"/>
                </a:xfrm>
                <a:prstGeom prst="rect">
                  <a:avLst/>
                </a:prstGeom>
                <a:grpFill/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200"/>
                </a:p>
              </p:txBody>
            </p:sp>
          </p:grpSp>
          <p:pic>
            <p:nvPicPr>
              <p:cNvPr id="97" name="Picture 96"/>
              <p:cNvPicPr>
                <a:picLocks noChangeAspect="1"/>
              </p:cNvPicPr>
              <p:nvPr/>
            </p:nvPicPr>
            <p:blipFill>
              <a:blip r:embed="rId2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12484" y="6086921"/>
                <a:ext cx="401449" cy="393006"/>
              </a:xfrm>
              <a:prstGeom prst="rect">
                <a:avLst/>
              </a:prstGeom>
              <a:grpFill/>
            </p:spPr>
          </p:pic>
        </p:grpSp>
        <p:sp>
          <p:nvSpPr>
            <p:cNvPr id="100" name="Rectangle 99"/>
            <p:cNvSpPr/>
            <p:nvPr/>
          </p:nvSpPr>
          <p:spPr>
            <a:xfrm>
              <a:off x="154112" y="1245105"/>
              <a:ext cx="6503543" cy="45870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ctr"/>
              <a:r>
                <a:rPr lang="en-US" sz="15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&gt;4k Predetermined Medical Journals   </a:t>
              </a:r>
            </a:p>
            <a:p>
              <a:pPr algn="ctr"/>
              <a:endParaRPr lang="en-US" sz="15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339028" y="2321235"/>
              <a:ext cx="610116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Including results for </a:t>
              </a:r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American Tissue Type Culture, ATCC, </a:t>
              </a:r>
              <a:r>
                <a:rPr lang="en-US" sz="1200" dirty="0" err="1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Lonza</a:t>
              </a:r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, Cell Application, </a:t>
              </a:r>
              <a:r>
                <a:rPr lang="en-US" sz="1200" dirty="0" err="1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Coriell</a:t>
              </a:r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Biorepository, </a:t>
              </a:r>
              <a:r>
                <a:rPr lang="en-US" sz="1200" dirty="0" err="1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Coriell</a:t>
              </a:r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Cell Repository, </a:t>
              </a:r>
              <a:r>
                <a:rPr lang="en-US" sz="1200" dirty="0" err="1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Coriell</a:t>
              </a:r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Institute for Medical Research, Sigma, Sigma-Aldrich  </a:t>
              </a: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54112" y="3091480"/>
              <a:ext cx="650354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Rectangle 102"/>
            <p:cNvSpPr/>
            <p:nvPr/>
          </p:nvSpPr>
          <p:spPr>
            <a:xfrm>
              <a:off x="154114" y="640265"/>
              <a:ext cx="6503541" cy="69191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Scopus + Medline</a:t>
              </a:r>
              <a:endParaRPr lang="en-US" sz="30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77384" y="3162450"/>
              <a:ext cx="280486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Cell lines designations</a:t>
              </a:r>
            </a:p>
          </p:txBody>
        </p:sp>
        <p:sp>
          <p:nvSpPr>
            <p:cNvPr id="5" name="Triangle 4"/>
            <p:cNvSpPr/>
            <p:nvPr/>
          </p:nvSpPr>
          <p:spPr>
            <a:xfrm rot="10800000">
              <a:off x="199832" y="3246295"/>
              <a:ext cx="137160" cy="13716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419182" y="5306735"/>
              <a:ext cx="5806955" cy="1336754"/>
              <a:chOff x="814564" y="3762977"/>
              <a:chExt cx="5806955" cy="1336754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972597" y="3762977"/>
                <a:ext cx="180638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“Prostate cancer”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AND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1121723" y="4048669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1260272" y="3978750"/>
                <a:ext cx="536124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err="1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VCaP</a:t>
                </a:r>
                <a:endPara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0" name="Triangle 39"/>
              <p:cNvSpPr/>
              <p:nvPr/>
            </p:nvSpPr>
            <p:spPr>
              <a:xfrm rot="10800000">
                <a:off x="814564" y="3840478"/>
                <a:ext cx="137160" cy="13716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1121723" y="4262713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260272" y="4192794"/>
                <a:ext cx="524629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VAESBJ</a:t>
                </a:r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121723" y="4458205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1260273" y="4388286"/>
                <a:ext cx="536124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PNT1A</a:t>
                </a: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1121723" y="4672249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260273" y="4602330"/>
                <a:ext cx="536124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err="1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SerBob</a:t>
                </a:r>
                <a:endPara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1120333" y="4892651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1258883" y="4822732"/>
                <a:ext cx="536263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P4E6</a:t>
                </a: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439730" y="3381968"/>
              <a:ext cx="5824669" cy="1913378"/>
              <a:chOff x="814564" y="5054747"/>
              <a:chExt cx="5824669" cy="1913378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1260271" y="5270520"/>
                <a:ext cx="511296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MDA-MB-157</a:t>
                </a: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1268829" y="5882513"/>
                <a:ext cx="511458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MDA-MB-231</a:t>
                </a:r>
              </a:p>
            </p:txBody>
          </p:sp>
          <p:grpSp>
            <p:nvGrpSpPr>
              <p:cNvPr id="6" name="Group 5"/>
              <p:cNvGrpSpPr/>
              <p:nvPr/>
            </p:nvGrpSpPr>
            <p:grpSpPr>
              <a:xfrm>
                <a:off x="814564" y="5054747"/>
                <a:ext cx="5824669" cy="1913378"/>
                <a:chOff x="814564" y="5054747"/>
                <a:chExt cx="5824669" cy="1913378"/>
              </a:xfrm>
            </p:grpSpPr>
            <p:sp>
              <p:nvSpPr>
                <p:cNvPr id="56" name="Rectangle 55"/>
                <p:cNvSpPr/>
                <p:nvPr/>
              </p:nvSpPr>
              <p:spPr>
                <a:xfrm>
                  <a:off x="972597" y="5054747"/>
                  <a:ext cx="1681383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“Breast cancer” </a:t>
                  </a:r>
                  <a:r>
                    <a:rPr lang="en-US" sz="1200" dirty="0" smtClean="0">
                      <a:solidFill>
                        <a:schemeClr val="bg1">
                          <a:lumMod val="50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AND</a:t>
                  </a: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1121723" y="5340439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  <a:endParaRPr lang="en-US" sz="12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0" name="Triangle 59"/>
                <p:cNvSpPr/>
                <p:nvPr/>
              </p:nvSpPr>
              <p:spPr>
                <a:xfrm rot="10800000">
                  <a:off x="814564" y="5142522"/>
                  <a:ext cx="137160" cy="137160"/>
                </a:xfrm>
                <a:prstGeom prst="triangl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1121723" y="5554483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  <a:endParaRPr lang="en-US" sz="12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1260272" y="5484564"/>
                  <a:ext cx="5112965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MCF7</a:t>
                  </a:r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1121723" y="5749975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  <a:endParaRPr lang="en-US" sz="12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1260272" y="5680056"/>
                  <a:ext cx="5246299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ZR-75-1</a:t>
                  </a:r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1130280" y="5952432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  <a:endParaRPr lang="en-US" sz="12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1130280" y="6166476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  <a:endParaRPr lang="en-US" sz="12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1268829" y="6096557"/>
                  <a:ext cx="5237741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smtClean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ZR-75-30</a:t>
                  </a:r>
                  <a:endPara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1130280" y="6361968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  <a:endParaRPr lang="en-US" sz="12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1268830" y="6292049"/>
                  <a:ext cx="5237740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T47D</a:t>
                  </a:r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1136167" y="6565553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  <a:endParaRPr lang="en-US" sz="12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1274717" y="6495634"/>
                  <a:ext cx="5364516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Hs578T</a:t>
                  </a:r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1136167" y="6761045"/>
                  <a:ext cx="137160" cy="137160"/>
                </a:xfrm>
                <a:prstGeom prst="rect">
                  <a:avLst/>
                </a:prstGeom>
                <a:noFill/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</a:rPr>
                    <a:t>X</a:t>
                  </a:r>
                  <a:endParaRPr lang="en-US" sz="1200" dirty="0">
                    <a:solidFill>
                      <a:schemeClr val="accent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1274716" y="6691126"/>
                  <a:ext cx="5346804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 smtClean="0">
                      <a:solidFill>
                        <a:schemeClr val="accent1">
                          <a:lumMod val="75000"/>
                        </a:schemeClr>
                      </a:solidFill>
                      <a:latin typeface="Arial" charset="0"/>
                      <a:ea typeface="Arial" charset="0"/>
                      <a:cs typeface="Arial" charset="0"/>
                    </a:rPr>
                    <a:t>Hs578BsT</a:t>
                  </a:r>
                </a:p>
              </p:txBody>
            </p:sp>
          </p:grpSp>
        </p:grpSp>
        <p:cxnSp>
          <p:nvCxnSpPr>
            <p:cNvPr id="86" name="Straight Connector 85"/>
            <p:cNvCxnSpPr/>
            <p:nvPr/>
          </p:nvCxnSpPr>
          <p:spPr>
            <a:xfrm>
              <a:off x="2372622" y="3091480"/>
              <a:ext cx="0" cy="375111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2371231" y="3210797"/>
              <a:ext cx="4214503" cy="29700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28600" indent="-228600">
                <a:buFont typeface="+mj-lt"/>
                <a:buAutoNum type="arabicPeriod"/>
              </a:pPr>
              <a:r>
                <a:rPr lang="en-US" sz="1100" dirty="0" err="1" smtClean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Keydar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, I., et al. "Establishment and characterization of a cell line of human breast carcinoma origin." </a:t>
              </a:r>
              <a:r>
                <a:rPr lang="en-US" sz="1100" i="1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European Journal of Cancer (1965)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 15.5 (1979): 659-670</a:t>
              </a:r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.</a:t>
              </a:r>
            </a:p>
            <a:p>
              <a:pPr marL="228600" indent="-228600">
                <a:buFont typeface="+mj-lt"/>
                <a:buAutoNum type="arabicPeriod"/>
              </a:pP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Soule, H. D., et al. "A human cell line from a pleural effusion derived from a breast carcinoma." </a:t>
              </a:r>
              <a:r>
                <a:rPr lang="en-US" sz="1100" i="1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Journal of the National Cancer Institute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 51.5 (1973): 1409-1416</a:t>
              </a:r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.</a:t>
              </a:r>
            </a:p>
            <a:p>
              <a:pPr marL="228600" indent="-228600">
                <a:buFont typeface="+mj-lt"/>
                <a:buAutoNum type="arabicPeriod"/>
              </a:pPr>
              <a:endPara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marL="228600" indent="-228600">
                <a:buFont typeface="+mj-lt"/>
                <a:buAutoNum type="arabicPeriod"/>
              </a:pP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Hirano, Toshihiko, </a:t>
              </a:r>
              <a:r>
                <a:rPr lang="en-US" sz="1100" dirty="0" err="1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Kitaro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Oka, and </a:t>
              </a:r>
              <a:r>
                <a:rPr lang="en-US" sz="1100" dirty="0" err="1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Mitsuo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</a:t>
              </a:r>
              <a:r>
                <a:rPr lang="en-US" sz="1100" dirty="0" err="1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Akiba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. "</a:t>
              </a:r>
              <a:r>
                <a:rPr lang="en-US" sz="1100" dirty="0" err="1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Antiproliferative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 effects of synthetic and naturally occurring flavonoids on tumor cells of the human breast carcinoma cell line, ZR-75-1." </a:t>
              </a:r>
              <a:r>
                <a:rPr lang="en-US" sz="1100" i="1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Research communications in chemical pathology and pharmacology</a:t>
              </a:r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 64.1 (1989): 69-78.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2" name="Pentagon 11"/>
            <p:cNvSpPr/>
            <p:nvPr/>
          </p:nvSpPr>
          <p:spPr>
            <a:xfrm>
              <a:off x="4609688" y="3840966"/>
              <a:ext cx="1596958" cy="363791"/>
            </a:xfrm>
            <a:prstGeom prst="homePlate">
              <a:avLst>
                <a:gd name="adj" fmla="val 50945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MDA-MA-157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1204" y="3867207"/>
              <a:ext cx="309687" cy="309687"/>
            </a:xfrm>
            <a:prstGeom prst="rect">
              <a:avLst/>
            </a:prstGeom>
          </p:spPr>
        </p:pic>
        <p:sp>
          <p:nvSpPr>
            <p:cNvPr id="105" name="Pentagon 104"/>
            <p:cNvSpPr/>
            <p:nvPr/>
          </p:nvSpPr>
          <p:spPr>
            <a:xfrm>
              <a:off x="4609688" y="4825851"/>
              <a:ext cx="1596958" cy="363791"/>
            </a:xfrm>
            <a:prstGeom prst="homePlate">
              <a:avLst>
                <a:gd name="adj" fmla="val 50945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MCF7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1204" y="4852092"/>
              <a:ext cx="309687" cy="309687"/>
            </a:xfrm>
            <a:prstGeom prst="rect">
              <a:avLst/>
            </a:prstGeom>
          </p:spPr>
        </p:pic>
        <p:sp>
          <p:nvSpPr>
            <p:cNvPr id="107" name="Pentagon 106"/>
            <p:cNvSpPr/>
            <p:nvPr/>
          </p:nvSpPr>
          <p:spPr>
            <a:xfrm>
              <a:off x="4609688" y="6183310"/>
              <a:ext cx="1596958" cy="363791"/>
            </a:xfrm>
            <a:prstGeom prst="homePlate">
              <a:avLst>
                <a:gd name="adj" fmla="val 50945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ZR-75-1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108" name="Picture 10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1204" y="6209551"/>
              <a:ext cx="309687" cy="3096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1399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154113" y="10274"/>
            <a:ext cx="6503542" cy="5909011"/>
          </a:xfrm>
          <a:prstGeom prst="roundRect">
            <a:avLst>
              <a:gd name="adj" fmla="val 1282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87658" y="178733"/>
            <a:ext cx="137160" cy="137160"/>
          </a:xfrm>
          <a:prstGeom prst="ellipse">
            <a:avLst/>
          </a:prstGeom>
          <a:solidFill>
            <a:srgbClr val="FF00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70880" y="178733"/>
            <a:ext cx="137160" cy="137160"/>
          </a:xfrm>
          <a:prstGeom prst="ellipse">
            <a:avLst/>
          </a:prstGeom>
          <a:solidFill>
            <a:srgbClr val="FFFF0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64376" y="178733"/>
            <a:ext cx="137160" cy="137160"/>
          </a:xfrm>
          <a:prstGeom prst="ellipse">
            <a:avLst/>
          </a:prstGeom>
          <a:solidFill>
            <a:srgbClr val="92D050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58"/>
          <p:cNvSpPr/>
          <p:nvPr/>
        </p:nvSpPr>
        <p:spPr>
          <a:xfrm>
            <a:off x="938378" y="135603"/>
            <a:ext cx="1335204" cy="663749"/>
          </a:xfrm>
          <a:prstGeom prst="roundRect">
            <a:avLst>
              <a:gd name="adj" fmla="val 28685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1191803" y="231814"/>
            <a:ext cx="915124" cy="880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Journals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1018150" y="175277"/>
            <a:ext cx="201168" cy="201168"/>
          </a:xfrm>
          <a:prstGeom prst="ellips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1</a:t>
            </a:r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2272656" y="135603"/>
            <a:ext cx="1335204" cy="663749"/>
          </a:xfrm>
          <a:prstGeom prst="roundRect">
            <a:avLst>
              <a:gd name="adj" fmla="val 28685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9" name="Rectangle 38"/>
          <p:cNvSpPr/>
          <p:nvPr/>
        </p:nvSpPr>
        <p:spPr>
          <a:xfrm>
            <a:off x="2546275" y="231814"/>
            <a:ext cx="915124" cy="880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Supplier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2372622" y="175277"/>
            <a:ext cx="201168" cy="201168"/>
          </a:xfrm>
          <a:prstGeom prst="ellips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2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3606228" y="135603"/>
            <a:ext cx="1335204" cy="663749"/>
          </a:xfrm>
          <a:prstGeom prst="roundRect">
            <a:avLst>
              <a:gd name="adj" fmla="val 28685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3872936" y="237103"/>
            <a:ext cx="1059952" cy="775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Keyword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3699283" y="175277"/>
            <a:ext cx="201168" cy="201168"/>
          </a:xfrm>
          <a:prstGeom prst="ellips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3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154113" y="483509"/>
            <a:ext cx="6503542" cy="641279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0" name="Group 89"/>
          <p:cNvGrpSpPr/>
          <p:nvPr/>
        </p:nvGrpSpPr>
        <p:grpSpPr>
          <a:xfrm>
            <a:off x="4217867" y="134824"/>
            <a:ext cx="2295950" cy="846971"/>
            <a:chOff x="604443" y="704101"/>
            <a:chExt cx="1572357" cy="846971"/>
          </a:xfrm>
        </p:grpSpPr>
        <p:sp>
          <p:nvSpPr>
            <p:cNvPr id="91" name="Rounded Rectangle 90"/>
            <p:cNvSpPr/>
            <p:nvPr/>
          </p:nvSpPr>
          <p:spPr>
            <a:xfrm>
              <a:off x="1099334" y="704101"/>
              <a:ext cx="914400" cy="663749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ounded Rectangle 91"/>
            <p:cNvSpPr/>
            <p:nvPr/>
          </p:nvSpPr>
          <p:spPr>
            <a:xfrm>
              <a:off x="604443" y="1066797"/>
              <a:ext cx="1572357" cy="484275"/>
            </a:xfrm>
            <a:prstGeom prst="roundRect">
              <a:avLst>
                <a:gd name="adj" fmla="val 286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Rectangle 92"/>
          <p:cNvSpPr/>
          <p:nvPr/>
        </p:nvSpPr>
        <p:spPr>
          <a:xfrm>
            <a:off x="5174759" y="243665"/>
            <a:ext cx="1160624" cy="850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Cell line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4" name="Oval 93"/>
          <p:cNvSpPr/>
          <p:nvPr/>
        </p:nvSpPr>
        <p:spPr>
          <a:xfrm>
            <a:off x="5031928" y="181840"/>
            <a:ext cx="201168" cy="201168"/>
          </a:xfrm>
          <a:prstGeom prst="ellips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4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95" name="Group 94"/>
          <p:cNvGrpSpPr/>
          <p:nvPr/>
        </p:nvGrpSpPr>
        <p:grpSpPr>
          <a:xfrm>
            <a:off x="339028" y="1627900"/>
            <a:ext cx="6174786" cy="555196"/>
            <a:chOff x="154095" y="5990872"/>
            <a:chExt cx="6174786" cy="555196"/>
          </a:xfrm>
          <a:solidFill>
            <a:schemeClr val="accent1">
              <a:lumMod val="40000"/>
              <a:lumOff val="60000"/>
            </a:schemeClr>
          </a:solidFill>
        </p:grpSpPr>
        <p:grpSp>
          <p:nvGrpSpPr>
            <p:cNvPr id="96" name="Group 95"/>
            <p:cNvGrpSpPr/>
            <p:nvPr/>
          </p:nvGrpSpPr>
          <p:grpSpPr>
            <a:xfrm>
              <a:off x="154095" y="5990872"/>
              <a:ext cx="6174786" cy="555196"/>
              <a:chOff x="167097" y="5384518"/>
              <a:chExt cx="5297827" cy="1110179"/>
            </a:xfrm>
            <a:grpFill/>
          </p:grpSpPr>
          <p:sp>
            <p:nvSpPr>
              <p:cNvPr id="98" name="Rectangle 97"/>
              <p:cNvSpPr/>
              <p:nvPr/>
            </p:nvSpPr>
            <p:spPr>
              <a:xfrm>
                <a:off x="167097" y="5384518"/>
                <a:ext cx="4742484" cy="1110177"/>
              </a:xfrm>
              <a:prstGeom prst="rect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Commercial Cell Supplier in the US 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4909581" y="5384518"/>
                <a:ext cx="555343" cy="1110179"/>
              </a:xfrm>
              <a:prstGeom prst="rect">
                <a:avLst/>
              </a:prstGeom>
              <a:grp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200"/>
              </a:p>
            </p:txBody>
          </p:sp>
        </p:grpSp>
        <p:pic>
          <p:nvPicPr>
            <p:cNvPr id="97" name="Picture 96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12484" y="6086921"/>
              <a:ext cx="401449" cy="393006"/>
            </a:xfrm>
            <a:prstGeom prst="rect">
              <a:avLst/>
            </a:prstGeom>
            <a:grpFill/>
          </p:spPr>
        </p:pic>
      </p:grpSp>
      <p:sp>
        <p:nvSpPr>
          <p:cNvPr id="100" name="Rectangle 99"/>
          <p:cNvSpPr/>
          <p:nvPr/>
        </p:nvSpPr>
        <p:spPr>
          <a:xfrm>
            <a:off x="154112" y="1245105"/>
            <a:ext cx="6503543" cy="458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&gt;4k Predetermined Medical Journals   </a:t>
            </a:r>
          </a:p>
          <a:p>
            <a:pPr algn="ctr"/>
            <a:endParaRPr lang="en-US" sz="1500" dirty="0">
              <a:solidFill>
                <a:schemeClr val="accent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339028" y="2321235"/>
            <a:ext cx="61011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Including results for </a:t>
            </a: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American Tissue Type Culture, ATCC, </a:t>
            </a:r>
            <a:r>
              <a:rPr lang="en-US" sz="1200" dirty="0" err="1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Lonza</a:t>
            </a: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, Cell Application, </a:t>
            </a:r>
            <a:r>
              <a:rPr lang="en-US" sz="1200" dirty="0" err="1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 Biorepository, </a:t>
            </a:r>
            <a:r>
              <a:rPr lang="en-US" sz="1200" dirty="0" err="1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 Cell Repository, </a:t>
            </a:r>
            <a:r>
              <a:rPr lang="en-US" sz="1200" dirty="0" err="1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 Institute for Medical Research, Sigma, Sigma-Aldrich  </a:t>
            </a:r>
          </a:p>
        </p:txBody>
      </p:sp>
      <p:cxnSp>
        <p:nvCxnSpPr>
          <p:cNvPr id="102" name="Straight Connector 101"/>
          <p:cNvCxnSpPr/>
          <p:nvPr/>
        </p:nvCxnSpPr>
        <p:spPr>
          <a:xfrm>
            <a:off x="154112" y="3091480"/>
            <a:ext cx="650354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>
            <a:off x="154114" y="640265"/>
            <a:ext cx="6503541" cy="691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Scopus + Medline</a:t>
            </a:r>
            <a:endParaRPr lang="en-US" sz="3000" dirty="0">
              <a:solidFill>
                <a:schemeClr val="accent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77384" y="3162450"/>
            <a:ext cx="28048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Cell lines designations</a:t>
            </a:r>
          </a:p>
        </p:txBody>
      </p:sp>
      <p:sp>
        <p:nvSpPr>
          <p:cNvPr id="5" name="Triangle 4"/>
          <p:cNvSpPr/>
          <p:nvPr/>
        </p:nvSpPr>
        <p:spPr>
          <a:xfrm rot="10800000">
            <a:off x="199832" y="3246295"/>
            <a:ext cx="137160" cy="137160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grpSp>
        <p:nvGrpSpPr>
          <p:cNvPr id="8" name="Group 7"/>
          <p:cNvGrpSpPr/>
          <p:nvPr/>
        </p:nvGrpSpPr>
        <p:grpSpPr>
          <a:xfrm>
            <a:off x="419182" y="5306735"/>
            <a:ext cx="5806955" cy="1336754"/>
            <a:chOff x="814564" y="3762977"/>
            <a:chExt cx="5806955" cy="1336754"/>
          </a:xfrm>
        </p:grpSpPr>
        <p:sp>
          <p:nvSpPr>
            <p:cNvPr id="34" name="Rectangle 33"/>
            <p:cNvSpPr/>
            <p:nvPr/>
          </p:nvSpPr>
          <p:spPr>
            <a:xfrm>
              <a:off x="972597" y="3762977"/>
              <a:ext cx="180638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“Prostate cancer” </a:t>
              </a:r>
              <a:r>
                <a:rPr lang="en-US" sz="1200" dirty="0" smtClean="0">
                  <a:solidFill>
                    <a:schemeClr val="bg1">
                      <a:lumMod val="50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AND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121723" y="4048669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260272" y="3978750"/>
              <a:ext cx="536124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err="1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VCaP</a:t>
              </a:r>
              <a:endParaRPr lang="en-US" sz="12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0" name="Triangle 39"/>
            <p:cNvSpPr/>
            <p:nvPr/>
          </p:nvSpPr>
          <p:spPr>
            <a:xfrm rot="10800000">
              <a:off x="814564" y="3840478"/>
              <a:ext cx="137160" cy="13716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121723" y="4262713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260272" y="4192794"/>
              <a:ext cx="524629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VAESBJ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1121723" y="4458205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260273" y="4388286"/>
              <a:ext cx="536124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PNT1A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121723" y="4672249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260273" y="4602330"/>
              <a:ext cx="536124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err="1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SerBob</a:t>
              </a:r>
              <a:endParaRPr lang="en-US" sz="12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333" y="4892651"/>
              <a:ext cx="137160" cy="137160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  <a:endParaRPr lang="en-US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258883" y="4822732"/>
              <a:ext cx="536263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P4E6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39730" y="3381968"/>
            <a:ext cx="5824669" cy="1913378"/>
            <a:chOff x="814564" y="5054747"/>
            <a:chExt cx="5824669" cy="1913378"/>
          </a:xfrm>
        </p:grpSpPr>
        <p:sp>
          <p:nvSpPr>
            <p:cNvPr id="58" name="Rectangle 57"/>
            <p:cNvSpPr/>
            <p:nvPr/>
          </p:nvSpPr>
          <p:spPr>
            <a:xfrm>
              <a:off x="1260271" y="5270520"/>
              <a:ext cx="511296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MDA-MB-157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1268829" y="5882513"/>
              <a:ext cx="511458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rPr>
                <a:t>MDA-MB-231</a:t>
              </a: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814564" y="5054747"/>
              <a:ext cx="5824669" cy="1913378"/>
              <a:chOff x="814564" y="5054747"/>
              <a:chExt cx="5824669" cy="1913378"/>
            </a:xfrm>
          </p:grpSpPr>
          <p:sp>
            <p:nvSpPr>
              <p:cNvPr id="56" name="Rectangle 55"/>
              <p:cNvSpPr/>
              <p:nvPr/>
            </p:nvSpPr>
            <p:spPr>
              <a:xfrm>
                <a:off x="972597" y="5054747"/>
                <a:ext cx="1681383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“Breast cancer”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AND</a:t>
                </a: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1121723" y="5340439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0" name="Triangle 59"/>
              <p:cNvSpPr/>
              <p:nvPr/>
            </p:nvSpPr>
            <p:spPr>
              <a:xfrm rot="10800000">
                <a:off x="814564" y="5142522"/>
                <a:ext cx="137160" cy="13716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1121723" y="5554483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1260272" y="5484564"/>
                <a:ext cx="5112965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MCF7</a:t>
                </a: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1121723" y="5749975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1260272" y="5680056"/>
                <a:ext cx="524629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ZR-75-1</a:t>
                </a: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1130280" y="5952432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1130280" y="6166476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1268829" y="6096557"/>
                <a:ext cx="5237741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ZR-75-30</a:t>
                </a:r>
                <a:endParaRPr lang="en-US" sz="1200" dirty="0" smtClean="0">
                  <a:solidFill>
                    <a:schemeClr val="accent1">
                      <a:lumMod val="75000"/>
                    </a:schemeClr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1130280" y="6361968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1268830" y="6292049"/>
                <a:ext cx="5237740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T47D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136167" y="6565553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1274717" y="6495634"/>
                <a:ext cx="536451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Hs578T</a:t>
                </a: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1136167" y="6761045"/>
                <a:ext cx="137160" cy="137160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X</a:t>
                </a:r>
                <a:endParaRPr lang="en-US" sz="12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1274716" y="6691126"/>
                <a:ext cx="5346804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1">
                        <a:lumMod val="75000"/>
                      </a:schemeClr>
                    </a:solidFill>
                    <a:latin typeface="Arial" charset="0"/>
                    <a:ea typeface="Arial" charset="0"/>
                    <a:cs typeface="Arial" charset="0"/>
                  </a:rPr>
                  <a:t>Hs578BsT</a:t>
                </a:r>
              </a:p>
            </p:txBody>
          </p:sp>
        </p:grpSp>
      </p:grpSp>
      <p:cxnSp>
        <p:nvCxnSpPr>
          <p:cNvPr id="86" name="Straight Connector 85"/>
          <p:cNvCxnSpPr/>
          <p:nvPr/>
        </p:nvCxnSpPr>
        <p:spPr>
          <a:xfrm>
            <a:off x="2372622" y="3091480"/>
            <a:ext cx="0" cy="37511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/>
          <p:cNvSpPr/>
          <p:nvPr/>
        </p:nvSpPr>
        <p:spPr>
          <a:xfrm>
            <a:off x="2371231" y="3210797"/>
            <a:ext cx="4214503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100" dirty="0" err="1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Keydar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, I., et al. "Establishment and characterization of a cell line of human breast carcinoma origin." </a:t>
            </a:r>
            <a:r>
              <a:rPr lang="en-US" sz="11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European Journal of Cancer (1965)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 15.5 (1979): 659-670</a:t>
            </a: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endParaRPr lang="en-US" sz="1100" dirty="0" smtClean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100" dirty="0" smtClean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100" dirty="0" smtClean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Soule, H. D., et al. "A human cell line from a pleural effusion derived from a breast carcinoma." </a:t>
            </a:r>
            <a:r>
              <a:rPr lang="en-US" sz="11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Journal of the National Cancer Institute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 51.5 (1973): 1409-1416</a:t>
            </a: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marL="228600" indent="-228600">
              <a:buFont typeface="+mj-lt"/>
              <a:buAutoNum type="arabicPeriod"/>
            </a:pPr>
            <a:endParaRPr lang="en-US" sz="11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100" dirty="0" smtClean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endParaRPr lang="en-US" sz="1100" dirty="0" smtClean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Hirano, Toshihiko, 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Kitaro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Oka, and 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Mitsuo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Akiba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. "</a:t>
            </a:r>
            <a:r>
              <a:rPr lang="en-US" sz="1100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Antiproliferative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 effects of synthetic and naturally occurring flavonoids on tumor cells of the human breast carcinoma cell line, ZR-75-1." </a:t>
            </a:r>
            <a:r>
              <a:rPr lang="en-US" sz="1100" i="1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Research communications in chemical pathology and pharmacology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 64.1 (1989): 69-78.</a:t>
            </a:r>
            <a:endParaRPr lang="en-US" sz="1100" dirty="0" smtClean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Pentagon 11"/>
          <p:cNvSpPr/>
          <p:nvPr/>
        </p:nvSpPr>
        <p:spPr>
          <a:xfrm>
            <a:off x="4609688" y="3840966"/>
            <a:ext cx="1596958" cy="363791"/>
          </a:xfrm>
          <a:prstGeom prst="homePlate">
            <a:avLst>
              <a:gd name="adj" fmla="val 50945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MDA-MA-157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204" y="3867207"/>
            <a:ext cx="309687" cy="309687"/>
          </a:xfrm>
          <a:prstGeom prst="rect">
            <a:avLst/>
          </a:prstGeom>
        </p:spPr>
      </p:pic>
      <p:sp>
        <p:nvSpPr>
          <p:cNvPr id="105" name="Pentagon 104"/>
          <p:cNvSpPr/>
          <p:nvPr/>
        </p:nvSpPr>
        <p:spPr>
          <a:xfrm>
            <a:off x="4609688" y="4825851"/>
            <a:ext cx="1596958" cy="363791"/>
          </a:xfrm>
          <a:prstGeom prst="homePlate">
            <a:avLst>
              <a:gd name="adj" fmla="val 50945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MCF7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6" name="Picture 10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204" y="4852092"/>
            <a:ext cx="309687" cy="309687"/>
          </a:xfrm>
          <a:prstGeom prst="rect">
            <a:avLst/>
          </a:prstGeom>
        </p:spPr>
      </p:pic>
      <p:sp>
        <p:nvSpPr>
          <p:cNvPr id="107" name="Pentagon 106"/>
          <p:cNvSpPr/>
          <p:nvPr/>
        </p:nvSpPr>
        <p:spPr>
          <a:xfrm>
            <a:off x="4609688" y="6183310"/>
            <a:ext cx="1596958" cy="363791"/>
          </a:xfrm>
          <a:prstGeom prst="homePlate">
            <a:avLst>
              <a:gd name="adj" fmla="val 50945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ZR-75-1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8" name="Picture 1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204" y="6209551"/>
            <a:ext cx="309687" cy="30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88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 104"/>
          <p:cNvSpPr/>
          <p:nvPr/>
        </p:nvSpPr>
        <p:spPr>
          <a:xfrm>
            <a:off x="236306" y="639994"/>
            <a:ext cx="8013841" cy="4774487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50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Scopus </a:t>
            </a:r>
            <a:r>
              <a:rPr lang="en-US" sz="15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 Medline </a:t>
            </a:r>
            <a:endParaRPr lang="en-US" sz="15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55347" y="945222"/>
            <a:ext cx="7802332" cy="4397339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5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&gt;4k Medical Journals </a:t>
            </a:r>
            <a:endParaRPr lang="en-US" sz="15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6179911" y="1027414"/>
            <a:ext cx="1782561" cy="42945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THREE OF ANY ONE</a:t>
            </a:r>
            <a:endParaRPr lang="en-US" sz="10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9" name="Rounded Rectangle 148"/>
          <p:cNvSpPr/>
          <p:nvPr/>
        </p:nvSpPr>
        <p:spPr>
          <a:xfrm>
            <a:off x="4162956" y="1502542"/>
            <a:ext cx="1571948" cy="390418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“Breast cancer”</a:t>
            </a: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150" name="Double Brace 149"/>
          <p:cNvSpPr/>
          <p:nvPr/>
        </p:nvSpPr>
        <p:spPr>
          <a:xfrm>
            <a:off x="6287787" y="1252590"/>
            <a:ext cx="1602769" cy="2198670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1" name="Group 150"/>
          <p:cNvGrpSpPr/>
          <p:nvPr/>
        </p:nvGrpSpPr>
        <p:grpSpPr>
          <a:xfrm>
            <a:off x="6482568" y="1294326"/>
            <a:ext cx="1213206" cy="2115198"/>
            <a:chOff x="3657600" y="-60367"/>
            <a:chExt cx="1213206" cy="2867781"/>
          </a:xfrm>
        </p:grpSpPr>
        <p:sp>
          <p:nvSpPr>
            <p:cNvPr id="152" name="Rounded Rectangle 151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MDA-MB-231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3" name="Rounded Rectangle 152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MCF-7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4" name="Rounded Rectangle 153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T47D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5" name="Rounded Rectangle 154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MDA-MB-157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6" name="Rounded Rectangle 155"/>
            <p:cNvSpPr/>
            <p:nvPr/>
          </p:nvSpPr>
          <p:spPr>
            <a:xfrm>
              <a:off x="3657600" y="2144729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ZR-75-1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7" name="Rounded Rectangle 156"/>
            <p:cNvSpPr/>
            <p:nvPr/>
          </p:nvSpPr>
          <p:spPr>
            <a:xfrm>
              <a:off x="3657600" y="250946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ZR-75-30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8" name="Rounded Rectangle 157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Hs578T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9" name="Rounded Rectangle 158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Hs578BsT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cxnSp>
        <p:nvCxnSpPr>
          <p:cNvPr id="160" name="Straight Arrow Connector 159"/>
          <p:cNvCxnSpPr/>
          <p:nvPr/>
        </p:nvCxnSpPr>
        <p:spPr>
          <a:xfrm>
            <a:off x="5734904" y="1697751"/>
            <a:ext cx="1099331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Rounded Rectangle 160"/>
          <p:cNvSpPr/>
          <p:nvPr/>
        </p:nvSpPr>
        <p:spPr>
          <a:xfrm>
            <a:off x="4162956" y="3554914"/>
            <a:ext cx="1571948" cy="390418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“Prostate”</a:t>
            </a: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162" name="Double Brace 161"/>
          <p:cNvSpPr/>
          <p:nvPr/>
        </p:nvSpPr>
        <p:spPr>
          <a:xfrm>
            <a:off x="6287786" y="3602909"/>
            <a:ext cx="1602769" cy="1618900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3" name="Group 162"/>
          <p:cNvGrpSpPr/>
          <p:nvPr/>
        </p:nvGrpSpPr>
        <p:grpSpPr>
          <a:xfrm>
            <a:off x="6482567" y="3624097"/>
            <a:ext cx="1213206" cy="1577164"/>
            <a:chOff x="3657600" y="-60367"/>
            <a:chExt cx="1213206" cy="2138315"/>
          </a:xfrm>
        </p:grpSpPr>
        <p:sp>
          <p:nvSpPr>
            <p:cNvPr id="164" name="Rounded Rectangle 163"/>
            <p:cNvSpPr/>
            <p:nvPr/>
          </p:nvSpPr>
          <p:spPr>
            <a:xfrm>
              <a:off x="3657600" y="1418258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VCaP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5" name="Rounded Rectangle 164"/>
            <p:cNvSpPr/>
            <p:nvPr/>
          </p:nvSpPr>
          <p:spPr>
            <a:xfrm>
              <a:off x="3657600" y="688792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MCF-7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6" name="Rounded Rectangle 165"/>
            <p:cNvSpPr/>
            <p:nvPr/>
          </p:nvSpPr>
          <p:spPr>
            <a:xfrm>
              <a:off x="3657600" y="177999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VAESBJ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7" name="Rounded Rectangle 166"/>
            <p:cNvSpPr/>
            <p:nvPr/>
          </p:nvSpPr>
          <p:spPr>
            <a:xfrm>
              <a:off x="3657600" y="1053525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SerBob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8" name="Rounded Rectangle 167"/>
            <p:cNvSpPr/>
            <p:nvPr/>
          </p:nvSpPr>
          <p:spPr>
            <a:xfrm>
              <a:off x="3657600" y="304366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PNT1A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9" name="Rounded Rectangle 168"/>
            <p:cNvSpPr/>
            <p:nvPr/>
          </p:nvSpPr>
          <p:spPr>
            <a:xfrm>
              <a:off x="3657600" y="-60367"/>
              <a:ext cx="1213206" cy="297952"/>
            </a:xfrm>
            <a:prstGeom prst="roundRect">
              <a:avLst>
                <a:gd name="adj" fmla="val 50000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P4E6</a:t>
              </a:r>
              <a:endParaRPr lang="en-US" sz="1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cxnSp>
        <p:nvCxnSpPr>
          <p:cNvPr id="170" name="Straight Arrow Connector 169"/>
          <p:cNvCxnSpPr/>
          <p:nvPr/>
        </p:nvCxnSpPr>
        <p:spPr>
          <a:xfrm flipH="1" flipV="1">
            <a:off x="4948930" y="1892960"/>
            <a:ext cx="1" cy="75331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/>
          <p:nvPr/>
        </p:nvCxnSpPr>
        <p:spPr>
          <a:xfrm flipH="1">
            <a:off x="4948930" y="2798679"/>
            <a:ext cx="1" cy="75623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Rounded Rectangle 171"/>
          <p:cNvSpPr/>
          <p:nvPr/>
        </p:nvSpPr>
        <p:spPr>
          <a:xfrm>
            <a:off x="4758857" y="2636005"/>
            <a:ext cx="426378" cy="190650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smtClean="0">
                <a:solidFill>
                  <a:schemeClr val="tx1"/>
                </a:solidFill>
              </a:rPr>
              <a:t>OR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2" name="Straight Arrow Connector 181"/>
          <p:cNvCxnSpPr/>
          <p:nvPr/>
        </p:nvCxnSpPr>
        <p:spPr>
          <a:xfrm>
            <a:off x="921681" y="2897747"/>
            <a:ext cx="770563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Rounded Rectangle 182"/>
          <p:cNvSpPr/>
          <p:nvPr/>
        </p:nvSpPr>
        <p:spPr>
          <a:xfrm>
            <a:off x="442698" y="2485075"/>
            <a:ext cx="1059813" cy="870776"/>
          </a:xfrm>
          <a:prstGeom prst="roundRect">
            <a:avLst>
              <a:gd name="adj" fmla="val 29326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smtClean="0">
                <a:solidFill>
                  <a:schemeClr val="tx1"/>
                </a:solidFill>
              </a:rPr>
              <a:t>Cell line supplier in US </a:t>
            </a: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184" name="Rounded Rectangle 183"/>
          <p:cNvSpPr/>
          <p:nvPr/>
        </p:nvSpPr>
        <p:spPr>
          <a:xfrm>
            <a:off x="6010249" y="1615556"/>
            <a:ext cx="548640" cy="164592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AND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5" name="Straight Arrow Connector 184"/>
          <p:cNvCxnSpPr/>
          <p:nvPr/>
        </p:nvCxnSpPr>
        <p:spPr>
          <a:xfrm>
            <a:off x="5734904" y="3752518"/>
            <a:ext cx="1099331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ounded Rectangle 185"/>
          <p:cNvSpPr/>
          <p:nvPr/>
        </p:nvSpPr>
        <p:spPr>
          <a:xfrm>
            <a:off x="6010249" y="3670323"/>
            <a:ext cx="548640" cy="164592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smtClean="0">
                <a:solidFill>
                  <a:schemeClr val="tx1"/>
                </a:solidFill>
              </a:rPr>
              <a:t>AND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88" name="Rounded Rectangle 187"/>
          <p:cNvSpPr/>
          <p:nvPr/>
        </p:nvSpPr>
        <p:spPr>
          <a:xfrm>
            <a:off x="1815461" y="1695236"/>
            <a:ext cx="1496810" cy="2417640"/>
          </a:xfrm>
          <a:prstGeom prst="roundRect">
            <a:avLst>
              <a:gd name="adj" fmla="val 755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9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STRING FOUND ANYWHERE IN TEXT?</a:t>
            </a:r>
            <a:endParaRPr lang="en-US" sz="9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9" name="Double Brace 188"/>
          <p:cNvSpPr/>
          <p:nvPr/>
        </p:nvSpPr>
        <p:spPr>
          <a:xfrm>
            <a:off x="1697293" y="1695235"/>
            <a:ext cx="1736333" cy="2417639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ounded Rectangle 189"/>
          <p:cNvSpPr/>
          <p:nvPr/>
        </p:nvSpPr>
        <p:spPr>
          <a:xfrm>
            <a:off x="1825736" y="2138563"/>
            <a:ext cx="1469292" cy="393192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American Tissue Type Culture</a:t>
            </a:r>
          </a:p>
        </p:txBody>
      </p:sp>
      <p:sp>
        <p:nvSpPr>
          <p:cNvPr id="191" name="Rounded Rectangle 190"/>
          <p:cNvSpPr/>
          <p:nvPr/>
        </p:nvSpPr>
        <p:spPr>
          <a:xfrm>
            <a:off x="1825736" y="2572466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ATCC</a:t>
            </a:r>
          </a:p>
        </p:txBody>
      </p:sp>
      <p:sp>
        <p:nvSpPr>
          <p:cNvPr id="192" name="Rounded Rectangle 191"/>
          <p:cNvSpPr/>
          <p:nvPr/>
        </p:nvSpPr>
        <p:spPr>
          <a:xfrm>
            <a:off x="1825736" y="2793243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Lonza</a:t>
            </a:r>
            <a:endParaRPr lang="en-US" sz="11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3" name="Rounded Rectangle 192"/>
          <p:cNvSpPr/>
          <p:nvPr/>
        </p:nvSpPr>
        <p:spPr>
          <a:xfrm>
            <a:off x="1825736" y="3022647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Cell Application </a:t>
            </a:r>
          </a:p>
        </p:txBody>
      </p:sp>
      <p:sp>
        <p:nvSpPr>
          <p:cNvPr id="194" name="Rounded Rectangle 193"/>
          <p:cNvSpPr/>
          <p:nvPr/>
        </p:nvSpPr>
        <p:spPr>
          <a:xfrm>
            <a:off x="1825736" y="3233149"/>
            <a:ext cx="1469292" cy="393192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Biorepository </a:t>
            </a:r>
          </a:p>
        </p:txBody>
      </p:sp>
      <p:sp>
        <p:nvSpPr>
          <p:cNvPr id="195" name="Rounded Rectangle 194"/>
          <p:cNvSpPr/>
          <p:nvPr/>
        </p:nvSpPr>
        <p:spPr>
          <a:xfrm>
            <a:off x="1825736" y="3657395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Institute</a:t>
            </a:r>
          </a:p>
        </p:txBody>
      </p:sp>
      <p:sp>
        <p:nvSpPr>
          <p:cNvPr id="196" name="Rounded Rectangle 195"/>
          <p:cNvSpPr/>
          <p:nvPr/>
        </p:nvSpPr>
        <p:spPr>
          <a:xfrm>
            <a:off x="1825736" y="3884297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Sigma</a:t>
            </a:r>
          </a:p>
        </p:txBody>
      </p:sp>
      <p:cxnSp>
        <p:nvCxnSpPr>
          <p:cNvPr id="197" name="Straight Arrow Connector 196"/>
          <p:cNvCxnSpPr/>
          <p:nvPr/>
        </p:nvCxnSpPr>
        <p:spPr>
          <a:xfrm flipV="1">
            <a:off x="3443900" y="2896469"/>
            <a:ext cx="241875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Rounded Rectangle 198"/>
          <p:cNvSpPr/>
          <p:nvPr/>
        </p:nvSpPr>
        <p:spPr>
          <a:xfrm>
            <a:off x="3596373" y="2849825"/>
            <a:ext cx="91440" cy="91440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202" name="Group 201"/>
          <p:cNvGrpSpPr/>
          <p:nvPr/>
        </p:nvGrpSpPr>
        <p:grpSpPr>
          <a:xfrm>
            <a:off x="3643702" y="2432715"/>
            <a:ext cx="1" cy="914400"/>
            <a:chOff x="3643702" y="2073122"/>
            <a:chExt cx="1" cy="1661954"/>
          </a:xfrm>
        </p:grpSpPr>
        <p:cxnSp>
          <p:nvCxnSpPr>
            <p:cNvPr id="200" name="Straight Arrow Connector 199"/>
            <p:cNvCxnSpPr/>
            <p:nvPr/>
          </p:nvCxnSpPr>
          <p:spPr>
            <a:xfrm flipH="1" flipV="1">
              <a:off x="3643702" y="2073122"/>
              <a:ext cx="1" cy="753319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Arrow Connector 200"/>
            <p:cNvCxnSpPr/>
            <p:nvPr/>
          </p:nvCxnSpPr>
          <p:spPr>
            <a:xfrm flipH="1">
              <a:off x="3643702" y="2978841"/>
              <a:ext cx="1" cy="756235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Rounded Rectangle 203"/>
          <p:cNvSpPr/>
          <p:nvPr/>
        </p:nvSpPr>
        <p:spPr>
          <a:xfrm>
            <a:off x="3438675" y="3363268"/>
            <a:ext cx="647069" cy="347472"/>
          </a:xfrm>
          <a:prstGeom prst="roundRect">
            <a:avLst>
              <a:gd name="adj" fmla="val 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NOT</a:t>
            </a: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FOUND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6" name="Elbow Connector 205"/>
          <p:cNvCxnSpPr/>
          <p:nvPr/>
        </p:nvCxnSpPr>
        <p:spPr>
          <a:xfrm>
            <a:off x="3946375" y="2250903"/>
            <a:ext cx="800287" cy="480427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ounded Rectangle 206"/>
          <p:cNvSpPr/>
          <p:nvPr/>
        </p:nvSpPr>
        <p:spPr>
          <a:xfrm>
            <a:off x="3402046" y="2077167"/>
            <a:ext cx="647069" cy="347472"/>
          </a:xfrm>
          <a:prstGeom prst="roundRect">
            <a:avLst>
              <a:gd name="adj" fmla="val 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smtClean="0">
                <a:solidFill>
                  <a:schemeClr val="tx1"/>
                </a:solidFill>
              </a:rPr>
              <a:t>FOUND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329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 104"/>
          <p:cNvSpPr/>
          <p:nvPr/>
        </p:nvSpPr>
        <p:spPr>
          <a:xfrm>
            <a:off x="236306" y="639994"/>
            <a:ext cx="8013841" cy="4774487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50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Scopus </a:t>
            </a:r>
            <a:r>
              <a:rPr lang="en-US" sz="15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 Medline </a:t>
            </a:r>
            <a:endParaRPr lang="en-US" sz="15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55347" y="945222"/>
            <a:ext cx="7802332" cy="4397339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5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&gt;4k Medical Journals </a:t>
            </a:r>
            <a:endParaRPr lang="en-US" sz="15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82" name="Straight Arrow Connector 181"/>
          <p:cNvCxnSpPr/>
          <p:nvPr/>
        </p:nvCxnSpPr>
        <p:spPr>
          <a:xfrm>
            <a:off x="921681" y="2897747"/>
            <a:ext cx="770563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Rounded Rectangle 182"/>
          <p:cNvSpPr/>
          <p:nvPr/>
        </p:nvSpPr>
        <p:spPr>
          <a:xfrm>
            <a:off x="442698" y="2485075"/>
            <a:ext cx="1059813" cy="870776"/>
          </a:xfrm>
          <a:prstGeom prst="roundRect">
            <a:avLst>
              <a:gd name="adj" fmla="val 29326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smtClean="0">
                <a:solidFill>
                  <a:schemeClr val="tx1"/>
                </a:solidFill>
              </a:rPr>
              <a:t>Cell line supplier in US </a:t>
            </a: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188" name="Rounded Rectangle 187"/>
          <p:cNvSpPr/>
          <p:nvPr/>
        </p:nvSpPr>
        <p:spPr>
          <a:xfrm>
            <a:off x="1815461" y="1695236"/>
            <a:ext cx="1496810" cy="2417640"/>
          </a:xfrm>
          <a:prstGeom prst="roundRect">
            <a:avLst>
              <a:gd name="adj" fmla="val 755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9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STRING FOUND ANYWHERE IN TEXT?</a:t>
            </a:r>
            <a:endParaRPr lang="en-US" sz="9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9" name="Double Brace 188"/>
          <p:cNvSpPr/>
          <p:nvPr/>
        </p:nvSpPr>
        <p:spPr>
          <a:xfrm>
            <a:off x="1697293" y="1695235"/>
            <a:ext cx="1736333" cy="2417639"/>
          </a:xfrm>
          <a:prstGeom prst="bracePair">
            <a:avLst>
              <a:gd name="adj" fmla="val 436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ounded Rectangle 189"/>
          <p:cNvSpPr/>
          <p:nvPr/>
        </p:nvSpPr>
        <p:spPr>
          <a:xfrm>
            <a:off x="1825736" y="2138563"/>
            <a:ext cx="1469292" cy="393192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American Tissue Type Culture</a:t>
            </a:r>
          </a:p>
        </p:txBody>
      </p:sp>
      <p:sp>
        <p:nvSpPr>
          <p:cNvPr id="191" name="Rounded Rectangle 190"/>
          <p:cNvSpPr/>
          <p:nvPr/>
        </p:nvSpPr>
        <p:spPr>
          <a:xfrm>
            <a:off x="1825736" y="2572466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ATCC</a:t>
            </a:r>
          </a:p>
        </p:txBody>
      </p:sp>
      <p:sp>
        <p:nvSpPr>
          <p:cNvPr id="192" name="Rounded Rectangle 191"/>
          <p:cNvSpPr/>
          <p:nvPr/>
        </p:nvSpPr>
        <p:spPr>
          <a:xfrm>
            <a:off x="1825736" y="2793243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Lonza</a:t>
            </a:r>
            <a:endParaRPr lang="en-US" sz="11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3" name="Rounded Rectangle 192"/>
          <p:cNvSpPr/>
          <p:nvPr/>
        </p:nvSpPr>
        <p:spPr>
          <a:xfrm>
            <a:off x="1825736" y="3022647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Cell Application </a:t>
            </a:r>
          </a:p>
        </p:txBody>
      </p:sp>
      <p:sp>
        <p:nvSpPr>
          <p:cNvPr id="194" name="Rounded Rectangle 193"/>
          <p:cNvSpPr/>
          <p:nvPr/>
        </p:nvSpPr>
        <p:spPr>
          <a:xfrm>
            <a:off x="1825736" y="3233149"/>
            <a:ext cx="1469292" cy="393192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Biorepository </a:t>
            </a:r>
          </a:p>
        </p:txBody>
      </p:sp>
      <p:sp>
        <p:nvSpPr>
          <p:cNvPr id="195" name="Rounded Rectangle 194"/>
          <p:cNvSpPr/>
          <p:nvPr/>
        </p:nvSpPr>
        <p:spPr>
          <a:xfrm>
            <a:off x="1825736" y="3657395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Coriell</a:t>
            </a:r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Institute</a:t>
            </a:r>
          </a:p>
        </p:txBody>
      </p:sp>
      <p:sp>
        <p:nvSpPr>
          <p:cNvPr id="196" name="Rounded Rectangle 195"/>
          <p:cNvSpPr/>
          <p:nvPr/>
        </p:nvSpPr>
        <p:spPr>
          <a:xfrm>
            <a:off x="1825736" y="3884297"/>
            <a:ext cx="1469292" cy="184114"/>
          </a:xfrm>
          <a:prstGeom prst="roundRect">
            <a:avLst>
              <a:gd name="adj" fmla="val 34131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Sigma</a:t>
            </a:r>
          </a:p>
        </p:txBody>
      </p:sp>
      <p:cxnSp>
        <p:nvCxnSpPr>
          <p:cNvPr id="197" name="Straight Arrow Connector 196"/>
          <p:cNvCxnSpPr/>
          <p:nvPr/>
        </p:nvCxnSpPr>
        <p:spPr>
          <a:xfrm flipV="1">
            <a:off x="3443900" y="2896469"/>
            <a:ext cx="241875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Rounded Rectangle 198"/>
          <p:cNvSpPr/>
          <p:nvPr/>
        </p:nvSpPr>
        <p:spPr>
          <a:xfrm>
            <a:off x="3596373" y="2849825"/>
            <a:ext cx="91440" cy="91440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202" name="Group 201"/>
          <p:cNvGrpSpPr/>
          <p:nvPr/>
        </p:nvGrpSpPr>
        <p:grpSpPr>
          <a:xfrm>
            <a:off x="3643702" y="2432715"/>
            <a:ext cx="1" cy="914400"/>
            <a:chOff x="3643702" y="2073122"/>
            <a:chExt cx="1" cy="1661954"/>
          </a:xfrm>
        </p:grpSpPr>
        <p:cxnSp>
          <p:nvCxnSpPr>
            <p:cNvPr id="200" name="Straight Arrow Connector 199"/>
            <p:cNvCxnSpPr/>
            <p:nvPr/>
          </p:nvCxnSpPr>
          <p:spPr>
            <a:xfrm flipH="1" flipV="1">
              <a:off x="3643702" y="2073122"/>
              <a:ext cx="1" cy="753319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Arrow Connector 200"/>
            <p:cNvCxnSpPr/>
            <p:nvPr/>
          </p:nvCxnSpPr>
          <p:spPr>
            <a:xfrm flipH="1">
              <a:off x="3643702" y="2978841"/>
              <a:ext cx="1" cy="756235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Rounded Rectangle 203"/>
          <p:cNvSpPr/>
          <p:nvPr/>
        </p:nvSpPr>
        <p:spPr>
          <a:xfrm>
            <a:off x="3438675" y="3363268"/>
            <a:ext cx="647069" cy="347472"/>
          </a:xfrm>
          <a:prstGeom prst="roundRect">
            <a:avLst>
              <a:gd name="adj" fmla="val 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NOT</a:t>
            </a: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FOUND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6" name="Elbow Connector 205"/>
          <p:cNvCxnSpPr>
            <a:stCxn id="207" idx="0"/>
            <a:endCxn id="51" idx="1"/>
          </p:cNvCxnSpPr>
          <p:nvPr/>
        </p:nvCxnSpPr>
        <p:spPr>
          <a:xfrm rot="5400000" flipH="1" flipV="1">
            <a:off x="4176237" y="1619759"/>
            <a:ext cx="180865" cy="733953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ounded Rectangle 206"/>
          <p:cNvSpPr/>
          <p:nvPr/>
        </p:nvSpPr>
        <p:spPr>
          <a:xfrm>
            <a:off x="3402046" y="2077167"/>
            <a:ext cx="995293" cy="347472"/>
          </a:xfrm>
          <a:prstGeom prst="roundRect">
            <a:avLst>
              <a:gd name="adj" fmla="val 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smtClean="0">
                <a:solidFill>
                  <a:schemeClr val="tx1"/>
                </a:solidFill>
              </a:rPr>
              <a:t>&gt;1 INSTANCE FOUND</a:t>
            </a:r>
            <a:endParaRPr lang="en-US" sz="1200" dirty="0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633646" y="1531599"/>
            <a:ext cx="2352781" cy="729405"/>
            <a:chOff x="4746662" y="1695234"/>
            <a:chExt cx="3113068" cy="729405"/>
          </a:xfrm>
        </p:grpSpPr>
        <p:sp>
          <p:nvSpPr>
            <p:cNvPr id="51" name="Rounded Rectangle 50"/>
            <p:cNvSpPr/>
            <p:nvPr/>
          </p:nvSpPr>
          <p:spPr>
            <a:xfrm>
              <a:off x="4746662" y="1695234"/>
              <a:ext cx="3113068" cy="729405"/>
            </a:xfrm>
            <a:prstGeom prst="roundRect">
              <a:avLst>
                <a:gd name="adj" fmla="val 755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9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STRING FOUND ANYWHERE IN TEXT?</a:t>
              </a:r>
              <a:endParaRPr lang="en-US" sz="9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4756937" y="2138561"/>
              <a:ext cx="1469292" cy="184114"/>
            </a:xfrm>
            <a:prstGeom prst="roundRect">
              <a:avLst>
                <a:gd name="adj" fmla="val 34131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Breast</a:t>
              </a: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291870" y="2138561"/>
              <a:ext cx="1469292" cy="184114"/>
            </a:xfrm>
            <a:prstGeom prst="roundRect">
              <a:avLst>
                <a:gd name="adj" fmla="val 34131"/>
              </a:avLst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Prostate</a:t>
              </a:r>
            </a:p>
          </p:txBody>
        </p:sp>
      </p:grpSp>
      <p:cxnSp>
        <p:nvCxnSpPr>
          <p:cNvPr id="65" name="Straight Arrow Connector 64"/>
          <p:cNvCxnSpPr/>
          <p:nvPr/>
        </p:nvCxnSpPr>
        <p:spPr>
          <a:xfrm flipH="1">
            <a:off x="5201467" y="2159040"/>
            <a:ext cx="1" cy="416077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6356704" y="2159040"/>
            <a:ext cx="1" cy="416077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088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10167</TotalTime>
  <Words>341</Words>
  <Application>Microsoft Macintosh PowerPoint</Application>
  <PresentationFormat>On-screen Show (4:3)</PresentationFormat>
  <Paragraphs>157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Snyder</dc:creator>
  <cp:lastModifiedBy>Jessica Snyder</cp:lastModifiedBy>
  <cp:revision>23</cp:revision>
  <dcterms:created xsi:type="dcterms:W3CDTF">2016-06-13T15:34:56Z</dcterms:created>
  <dcterms:modified xsi:type="dcterms:W3CDTF">2016-06-20T18:42:35Z</dcterms:modified>
</cp:coreProperties>
</file>

<file path=docProps/thumbnail.jpeg>
</file>